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67" r:id="rId6"/>
    <p:sldId id="259" r:id="rId7"/>
    <p:sldId id="261" r:id="rId8"/>
    <p:sldId id="264" r:id="rId9"/>
    <p:sldId id="265" r:id="rId10"/>
    <p:sldId id="268" r:id="rId11"/>
  </p:sldIdLst>
  <p:sldSz cx="14630400" cy="8229600"/>
  <p:notesSz cx="8229600" cy="14630400"/>
  <p:embeddedFontLst>
    <p:embeddedFont>
      <p:font typeface="Montserrat" panose="00000500000000000000" pitchFamily="2" charset="0"/>
      <p:regular r:id="rId13"/>
      <p:bold r:id="rId14"/>
    </p:embeddedFont>
    <p:embeddedFont>
      <p:font typeface="Source Sans Pro" panose="020B0503030403020204" pitchFamily="34" charset="0"/>
      <p:regular r:id="rId15"/>
      <p:bold r:id="rId16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5711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268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011674"/>
            <a:ext cx="7415927" cy="29039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00"/>
              </a:lnSpc>
              <a:buNone/>
            </a:pPr>
            <a:r>
              <a:rPr lang="en-US" sz="6050" b="1" kern="0" spc="-6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Bancos Digitais: Uma Revolução Silenciosa</a:t>
            </a:r>
            <a:endParaRPr lang="en-US" sz="6050" dirty="0"/>
          </a:p>
        </p:txBody>
      </p:sp>
      <p:sp>
        <p:nvSpPr>
          <p:cNvPr id="4" name="Text 1"/>
          <p:cNvSpPr/>
          <p:nvPr/>
        </p:nvSpPr>
        <p:spPr>
          <a:xfrm>
            <a:off x="6350437" y="4285893"/>
            <a:ext cx="7415927" cy="2222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ascensão dos bancos digitais marca um momento crucial na história do sistema financeiro. Impulsionados pela internet e pela popularização dos smartphones, esses bancos, inicialmente extensões de instituições tradicionais, evoluíram para plataformas independentes, desafiando as estruturas estabelecidas e transformando a forma como interagimos com o dinheiro.</a:t>
            </a:r>
            <a:endParaRPr lang="en-US" sz="1900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3CAD3F0F-6EBC-D544-EAD4-DDE3B42552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17858" y="7750628"/>
            <a:ext cx="1681913" cy="41246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7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C5BA85D9-6BC5-14A7-D1E5-1A38858B8122}"/>
              </a:ext>
            </a:extLst>
          </p:cNvPr>
          <p:cNvSpPr txBox="1"/>
          <p:nvPr/>
        </p:nvSpPr>
        <p:spPr>
          <a:xfrm>
            <a:off x="4606723" y="335667"/>
            <a:ext cx="8623139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7000" b="1" dirty="0"/>
              <a:t>Foto Do Grupo </a:t>
            </a:r>
          </a:p>
        </p:txBody>
      </p:sp>
    </p:spTree>
    <p:extLst>
      <p:ext uri="{BB962C8B-B14F-4D97-AF65-F5344CB8AC3E}">
        <p14:creationId xmlns:p14="http://schemas.microsoft.com/office/powerpoint/2010/main" val="1530115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92215" y="960596"/>
            <a:ext cx="7514630" cy="654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b="1" kern="0" spc="-4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História dos Bancos Digitais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622256" y="1959888"/>
            <a:ext cx="30480" cy="5309116"/>
          </a:xfrm>
          <a:prstGeom prst="roundRect">
            <a:avLst>
              <a:gd name="adj" fmla="val 113316"/>
            </a:avLst>
          </a:prstGeom>
          <a:solidFill>
            <a:srgbClr val="494A4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6866037" y="2462570"/>
            <a:ext cx="805815" cy="30480"/>
          </a:xfrm>
          <a:prstGeom prst="roundRect">
            <a:avLst>
              <a:gd name="adj" fmla="val 113316"/>
            </a:avLst>
          </a:prstGeom>
          <a:solidFill>
            <a:srgbClr val="494A4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6378476" y="2218849"/>
            <a:ext cx="518041" cy="518041"/>
          </a:xfrm>
          <a:prstGeom prst="roundRect">
            <a:avLst>
              <a:gd name="adj" fmla="val 6667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6577548" y="2320885"/>
            <a:ext cx="119896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kern="0" spc="-25" dirty="0">
                <a:solidFill>
                  <a:srgbClr val="E2E6E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903845" y="2190036"/>
            <a:ext cx="2616518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kern="0" spc="-21" dirty="0">
                <a:solidFill>
                  <a:srgbClr val="E2E6E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Surgimento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903845" y="2655213"/>
            <a:ext cx="5920740" cy="6908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Os bancos digitais surgiram no final do século XX, impulsionados pela internet.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6866037" y="4308991"/>
            <a:ext cx="805815" cy="30480"/>
          </a:xfrm>
          <a:prstGeom prst="roundRect">
            <a:avLst>
              <a:gd name="adj" fmla="val 113316"/>
            </a:avLst>
          </a:prstGeom>
          <a:solidFill>
            <a:srgbClr val="494A4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Shape 8"/>
          <p:cNvSpPr/>
          <p:nvPr/>
        </p:nvSpPr>
        <p:spPr>
          <a:xfrm>
            <a:off x="6378476" y="4065270"/>
            <a:ext cx="518041" cy="518041"/>
          </a:xfrm>
          <a:prstGeom prst="roundRect">
            <a:avLst>
              <a:gd name="adj" fmla="val 6667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2" name="Text 9"/>
          <p:cNvSpPr/>
          <p:nvPr/>
        </p:nvSpPr>
        <p:spPr>
          <a:xfrm>
            <a:off x="6546473" y="4167307"/>
            <a:ext cx="182047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kern="0" spc="-25" dirty="0">
                <a:solidFill>
                  <a:srgbClr val="E2E6E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903845" y="4036457"/>
            <a:ext cx="3457575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kern="0" spc="-21" dirty="0">
                <a:solidFill>
                  <a:srgbClr val="E2E6E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Primeiros Bancos Digitais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903845" y="4501634"/>
            <a:ext cx="5920740" cy="6908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Eram extensões de bancos tradicionais, oferecendo serviços online.</a:t>
            </a:r>
            <a:endParaRPr lang="en-US" sz="1800" dirty="0"/>
          </a:p>
        </p:txBody>
      </p:sp>
      <p:sp>
        <p:nvSpPr>
          <p:cNvPr id="15" name="Shape 12"/>
          <p:cNvSpPr/>
          <p:nvPr/>
        </p:nvSpPr>
        <p:spPr>
          <a:xfrm>
            <a:off x="6866037" y="6155412"/>
            <a:ext cx="805815" cy="30480"/>
          </a:xfrm>
          <a:prstGeom prst="roundRect">
            <a:avLst>
              <a:gd name="adj" fmla="val 113316"/>
            </a:avLst>
          </a:prstGeom>
          <a:solidFill>
            <a:srgbClr val="494A4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6" name="Shape 13"/>
          <p:cNvSpPr/>
          <p:nvPr/>
        </p:nvSpPr>
        <p:spPr>
          <a:xfrm>
            <a:off x="6378476" y="5911691"/>
            <a:ext cx="518041" cy="518041"/>
          </a:xfrm>
          <a:prstGeom prst="roundRect">
            <a:avLst>
              <a:gd name="adj" fmla="val 6667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Text 14"/>
          <p:cNvSpPr/>
          <p:nvPr/>
        </p:nvSpPr>
        <p:spPr>
          <a:xfrm>
            <a:off x="6546116" y="6013728"/>
            <a:ext cx="182761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kern="0" spc="-25" dirty="0">
                <a:solidFill>
                  <a:srgbClr val="E2E6E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903845" y="5882878"/>
            <a:ext cx="3781187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kern="0" spc="-21" dirty="0">
                <a:solidFill>
                  <a:srgbClr val="E2E6E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Evolução com Smartphones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903845" y="6348055"/>
            <a:ext cx="5920740" cy="6908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popularização do acesso móvel levou ao surgimento de bancos totalmente digitais.</a:t>
            </a:r>
            <a:endParaRPr lang="en-US" sz="1800" dirty="0"/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90DF32B9-803B-2173-AD18-7F8B88F201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88687" y="7728857"/>
            <a:ext cx="1653552" cy="38941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350437" y="1075968"/>
            <a:ext cx="7415927" cy="1402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44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Relevância dos Bancos Digitais</a:t>
            </a:r>
            <a:endParaRPr lang="en-US" sz="4400" dirty="0"/>
          </a:p>
        </p:txBody>
      </p:sp>
      <p:sp>
        <p:nvSpPr>
          <p:cNvPr id="5" name="Shape 1"/>
          <p:cNvSpPr/>
          <p:nvPr/>
        </p:nvSpPr>
        <p:spPr>
          <a:xfrm>
            <a:off x="6350437" y="3126700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Text 2"/>
          <p:cNvSpPr/>
          <p:nvPr/>
        </p:nvSpPr>
        <p:spPr>
          <a:xfrm>
            <a:off x="6563797" y="3236000"/>
            <a:ext cx="128588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27" dirty="0">
                <a:solidFill>
                  <a:srgbClr val="E2E6E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3"/>
          <p:cNvSpPr/>
          <p:nvPr/>
        </p:nvSpPr>
        <p:spPr>
          <a:xfrm>
            <a:off x="7152680" y="3126700"/>
            <a:ext cx="3158966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Crescimento no Brasil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152680" y="3625453"/>
            <a:ext cx="6613684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52% dos brasileiros possuem contas em bancos digitais.</a:t>
            </a:r>
            <a:endParaRPr lang="en-US" sz="1900" dirty="0"/>
          </a:p>
        </p:txBody>
      </p:sp>
      <p:sp>
        <p:nvSpPr>
          <p:cNvPr id="9" name="Shape 5"/>
          <p:cNvSpPr/>
          <p:nvPr/>
        </p:nvSpPr>
        <p:spPr>
          <a:xfrm>
            <a:off x="6350437" y="4520327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Text 6"/>
          <p:cNvSpPr/>
          <p:nvPr/>
        </p:nvSpPr>
        <p:spPr>
          <a:xfrm>
            <a:off x="6530459" y="4629626"/>
            <a:ext cx="195263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27" dirty="0">
                <a:solidFill>
                  <a:srgbClr val="E2E6E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7152680" y="4520327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Proposta de Valor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152680" y="5019080"/>
            <a:ext cx="6613684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Produtos e serviços mais simples, menor custo e maior inclusão financeira.</a:t>
            </a:r>
            <a:endParaRPr lang="en-US" sz="1900" dirty="0"/>
          </a:p>
        </p:txBody>
      </p:sp>
      <p:sp>
        <p:nvSpPr>
          <p:cNvPr id="13" name="Shape 9"/>
          <p:cNvSpPr/>
          <p:nvPr/>
        </p:nvSpPr>
        <p:spPr>
          <a:xfrm>
            <a:off x="6350437" y="6284357"/>
            <a:ext cx="555427" cy="555427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4" name="Text 10"/>
          <p:cNvSpPr/>
          <p:nvPr/>
        </p:nvSpPr>
        <p:spPr>
          <a:xfrm>
            <a:off x="6530102" y="6393656"/>
            <a:ext cx="195977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27" dirty="0">
                <a:solidFill>
                  <a:srgbClr val="E2E6E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1"/>
          <p:cNvSpPr/>
          <p:nvPr/>
        </p:nvSpPr>
        <p:spPr>
          <a:xfrm>
            <a:off x="7152680" y="6284357"/>
            <a:ext cx="3099792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Exemplos de Sucesso</a:t>
            </a:r>
            <a:endParaRPr lang="en-US" sz="2200" dirty="0"/>
          </a:p>
        </p:txBody>
      </p:sp>
      <p:sp>
        <p:nvSpPr>
          <p:cNvPr id="16" name="Text 12"/>
          <p:cNvSpPr/>
          <p:nvPr/>
        </p:nvSpPr>
        <p:spPr>
          <a:xfrm>
            <a:off x="7152680" y="6783110"/>
            <a:ext cx="6613684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Nubank no Brasil e Revolut na Europa.</a:t>
            </a:r>
            <a:endParaRPr lang="en-US" sz="19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E795E96-3507-79C8-B1FD-6D63FDDC2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5486399" cy="8229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7DAC6444-33C3-3AD9-A6DF-04BD5737AB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59613" y="7785359"/>
            <a:ext cx="1760373" cy="37040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85029" y="2286476"/>
            <a:ext cx="9990773" cy="701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44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Prós e Contras dos Bancos Digitais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185029" y="3604974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Prós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1579959" y="4202430"/>
            <a:ext cx="5434013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Font typeface="+mj-lt"/>
              <a:buAutoNum type="arabicPeriod"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Conveniência e acessibilidade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1579959" y="4659154"/>
            <a:ext cx="5434013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Font typeface="+mj-lt"/>
              <a:buAutoNum type="arabicPeriod" startAt="2"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Menores tarifas e custos operacionais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1579959" y="5115878"/>
            <a:ext cx="5434013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Font typeface="+mj-lt"/>
              <a:buAutoNum type="arabicPeriod" startAt="3"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Inovação tecnológica e personalização de serviços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23810" y="3604974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Contras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8018740" y="4202430"/>
            <a:ext cx="5434013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Font typeface="+mj-lt"/>
              <a:buAutoNum type="arabicPeriod"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Segurança de dados e privacidade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018740" y="4659154"/>
            <a:ext cx="5434013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Font typeface="+mj-lt"/>
              <a:buAutoNum type="arabicPeriod" startAt="2"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Desafios regulatórios e de conformidade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8018740" y="5115878"/>
            <a:ext cx="5434013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Font typeface="+mj-lt"/>
              <a:buAutoNum type="arabicPeriod" startAt="3"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Dependência de tecnologia e possíveis falhas técnicas</a:t>
            </a:r>
            <a:endParaRPr lang="en-US" sz="1900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154A5A97-81E4-C7EC-BE68-D83DC8939F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8686" y="7663542"/>
            <a:ext cx="1659043" cy="45719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9606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185029" y="3571161"/>
            <a:ext cx="8133993" cy="635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kern="0" spc="-4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Mudança no Mundo Financeiro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5029" y="4542115"/>
            <a:ext cx="4086701" cy="89475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08628" y="5772388"/>
            <a:ext cx="3639503" cy="635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kern="0" spc="-20" dirty="0">
                <a:solidFill>
                  <a:srgbClr val="E2E6E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Transformação do Setor Bancário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1408628" y="6541889"/>
            <a:ext cx="3639503" cy="671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Bancos digitais e fintechs mudaram a interação com serviços financeiros.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1730" y="4542115"/>
            <a:ext cx="4086701" cy="89475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495330" y="5772388"/>
            <a:ext cx="3313033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kern="0" spc="-20" dirty="0">
                <a:solidFill>
                  <a:srgbClr val="E2E6E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Impacto na Bancarização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5495330" y="6224230"/>
            <a:ext cx="3639503" cy="1006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Aumento do número de contas bancárias e menor fidelidade dos clientes.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58432" y="4542115"/>
            <a:ext cx="4086701" cy="89475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582031" y="5772388"/>
            <a:ext cx="3639503" cy="635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kern="0" spc="-20" dirty="0">
                <a:solidFill>
                  <a:srgbClr val="E2E6E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Pressão sobre Bancos Tradicionais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9582031" y="6541889"/>
            <a:ext cx="3639503" cy="335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Necessidade de inovação e adaptação.</a:t>
            </a:r>
            <a:endParaRPr lang="en-US" sz="1750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4C05B23B-7823-A62C-CCF3-00C02BAA73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638314" y="7661601"/>
            <a:ext cx="1889319" cy="444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023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185029" y="3571161"/>
            <a:ext cx="8133993" cy="635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endParaRPr lang="pt-BR" sz="4000" b="1" dirty="0">
              <a:solidFill>
                <a:schemeClr val="bg1"/>
              </a:solidFill>
            </a:endParaRPr>
          </a:p>
        </p:txBody>
      </p:sp>
      <p:sp>
        <p:nvSpPr>
          <p:cNvPr id="5" name="Text 1"/>
          <p:cNvSpPr/>
          <p:nvPr/>
        </p:nvSpPr>
        <p:spPr>
          <a:xfrm>
            <a:off x="1408628" y="5772388"/>
            <a:ext cx="3639503" cy="635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1408628" y="6541889"/>
            <a:ext cx="3639503" cy="671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750" dirty="0"/>
          </a:p>
        </p:txBody>
      </p:sp>
      <p:sp>
        <p:nvSpPr>
          <p:cNvPr id="8" name="Text 3"/>
          <p:cNvSpPr/>
          <p:nvPr/>
        </p:nvSpPr>
        <p:spPr>
          <a:xfrm>
            <a:off x="5495330" y="5772388"/>
            <a:ext cx="3313033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2000" dirty="0"/>
          </a:p>
        </p:txBody>
      </p:sp>
      <p:sp>
        <p:nvSpPr>
          <p:cNvPr id="11" name="Text 5"/>
          <p:cNvSpPr/>
          <p:nvPr/>
        </p:nvSpPr>
        <p:spPr>
          <a:xfrm>
            <a:off x="9582031" y="5772388"/>
            <a:ext cx="3639503" cy="635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9582031" y="6541889"/>
            <a:ext cx="3639503" cy="335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750" dirty="0"/>
          </a:p>
        </p:txBody>
      </p:sp>
      <p:pic>
        <p:nvPicPr>
          <p:cNvPr id="14" name="IA e a Revolução dos Bancos Digitais">
            <a:hlinkClick r:id="" action="ppaction://media"/>
            <a:extLst>
              <a:ext uri="{FF2B5EF4-FFF2-40B4-BE49-F238E27FC236}">
                <a16:creationId xmlns:a16="http://schemas.microsoft.com/office/drawing/2014/main" id="{F9627AC4-38B8-F1ED-940A-BB801B4F54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58" y="0"/>
            <a:ext cx="14626342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125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185029" y="3885009"/>
            <a:ext cx="10925413" cy="701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44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Influência da TGA nos Bancos Digitais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5029" y="4956691"/>
            <a:ext cx="617220" cy="6172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185029" y="5820728"/>
            <a:ext cx="2805470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Definição de TGA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185029" y="6319480"/>
            <a:ext cx="3839885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Aplicação de princípios administrativos nos bancos digitais.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5198" y="4956691"/>
            <a:ext cx="617220" cy="6172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95198" y="5820728"/>
            <a:ext cx="313003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Estratégias de Gestão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395198" y="6319480"/>
            <a:ext cx="3839885" cy="740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Modelos operacionais escaláveis e foco em eficiência.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05367" y="4956691"/>
            <a:ext cx="617220" cy="617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605367" y="5820728"/>
            <a:ext cx="3199567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22" dirty="0">
                <a:solidFill>
                  <a:srgbClr val="E2E6E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Inovação e Adaptação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605367" y="6319480"/>
            <a:ext cx="3839885" cy="1111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Uso de TGA para enfrentar desafios e aproveitar oportunidades no mercado financeiro.</a:t>
            </a:r>
            <a:endParaRPr lang="en-US" sz="1900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2F4B82DC-4D97-C1EC-C656-2E24F4D3D8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04934" y="7687659"/>
            <a:ext cx="1694838" cy="45204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7427" y="3369707"/>
            <a:ext cx="555427" cy="49375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185029" y="5626418"/>
            <a:ext cx="5611058" cy="701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endParaRPr lang="en-US" sz="4400" dirty="0"/>
          </a:p>
        </p:txBody>
      </p:sp>
      <p:pic>
        <p:nvPicPr>
          <p:cNvPr id="4" name="ElevenLabs_2024-09-14T20_57_17_George_pre_s50_sb75_se0_b_m2 (1)">
            <a:hlinkClick r:id="" action="ppaction://media"/>
            <a:extLst>
              <a:ext uri="{FF2B5EF4-FFF2-40B4-BE49-F238E27FC236}">
                <a16:creationId xmlns:a16="http://schemas.microsoft.com/office/drawing/2014/main" id="{F54ADE17-460C-6F14-F839-1C34C55B63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06801" y="259562"/>
            <a:ext cx="13720827" cy="727449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4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1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68EB7229-730C-3CF5-51FC-979435476F06}"/>
              </a:ext>
            </a:extLst>
          </p:cNvPr>
          <p:cNvSpPr txBox="1"/>
          <p:nvPr/>
        </p:nvSpPr>
        <p:spPr>
          <a:xfrm>
            <a:off x="2083444" y="648182"/>
            <a:ext cx="11424212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pt-BR" sz="3500" b="1" dirty="0"/>
          </a:p>
          <a:p>
            <a:pPr algn="ctr"/>
            <a:r>
              <a:rPr lang="pt-BR" sz="3500" b="1" dirty="0"/>
              <a:t>Pergunta Contextualizada </a:t>
            </a:r>
          </a:p>
          <a:p>
            <a:pPr algn="ctr"/>
            <a:endParaRPr lang="pt-BR" sz="3500" b="1" dirty="0"/>
          </a:p>
          <a:p>
            <a:pPr algn="ctr"/>
            <a:r>
              <a:rPr lang="pt-BR" sz="3500" b="1" dirty="0"/>
              <a:t>Considerando o rápido crescimento dos bancos digitais e a necessidade de adaptação às novas tecnologias, como essas instituições podem otimizar a eficiência operacional e melhorar a experiência do cliente? Quais práticas de gestão, como a racionalização de processos, a criação de uma estrutura organizacional ágil e o investimento em tecnologias inovadoras, podem ser implementadas para enfrentar os desafios do setor financeiro digital?</a:t>
            </a:r>
          </a:p>
        </p:txBody>
      </p:sp>
    </p:spTree>
    <p:extLst>
      <p:ext uri="{BB962C8B-B14F-4D97-AF65-F5344CB8AC3E}">
        <p14:creationId xmlns:p14="http://schemas.microsoft.com/office/powerpoint/2010/main" val="41764466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1354</TotalTime>
  <Words>364</Words>
  <Application>Microsoft Office PowerPoint</Application>
  <PresentationFormat>Personalizar</PresentationFormat>
  <Paragraphs>58</Paragraphs>
  <Slides>10</Slides>
  <Notes>8</Notes>
  <HiddenSlides>0</HiddenSlides>
  <MMClips>2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Arial</vt:lpstr>
      <vt:lpstr>Montserrat</vt:lpstr>
      <vt:lpstr>Source Sans Pro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André caitano Ferreira</cp:lastModifiedBy>
  <cp:revision>9</cp:revision>
  <dcterms:created xsi:type="dcterms:W3CDTF">2024-09-14T21:54:12Z</dcterms:created>
  <dcterms:modified xsi:type="dcterms:W3CDTF">2024-09-24T20:00:01Z</dcterms:modified>
</cp:coreProperties>
</file>